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69" r:id="rId16"/>
    <p:sldId id="273" r:id="rId17"/>
    <p:sldId id="272" r:id="rId18"/>
    <p:sldId id="274" r:id="rId19"/>
    <p:sldId id="275" r:id="rId20"/>
    <p:sldId id="276" r:id="rId21"/>
    <p:sldId id="277" r:id="rId22"/>
    <p:sldId id="278" r:id="rId23"/>
    <p:sldId id="259" r:id="rId24"/>
  </p:sldIdLst>
  <p:sldSz cx="9144000" cy="5143500" type="screen16x9"/>
  <p:notesSz cx="6858000" cy="9144000"/>
  <p:defaultTextStyle>
    <a:defPPr>
      <a:defRPr lang="sr-Latn-C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D3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634" y="8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bs-Latn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s-Latn-B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s-Latn-B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bs-Latn-B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s-Latn-B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999D24-1A72-4431-A1A0-153BDAAEDCC8}" type="datetimeFigureOut">
              <a:rPr lang="bs-Latn-BA" smtClean="0"/>
              <a:pPr/>
              <a:t>14.9.2017.</a:t>
            </a:fld>
            <a:endParaRPr lang="bs-Latn-B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s-Latn-B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8B907F-0E8B-4708-BE14-FDC7DF1C0622}" type="slidenum">
              <a:rPr lang="bs-Latn-BA" smtClean="0"/>
              <a:pPr/>
              <a:t>‹#›</a:t>
            </a:fld>
            <a:endParaRPr lang="bs-Latn-B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C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identityserver.io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eveloper.okta.com/" TargetMode="External"/><Relationship Id="rId4" Type="http://schemas.openxmlformats.org/officeDocument/2006/relationships/hyperlink" Target="https://auth0.com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swagger.io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efanprodan/AspNetCoreRateLimit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etwarden.net/" TargetMode="External"/><Relationship Id="rId7" Type="http://schemas.openxmlformats.org/officeDocument/2006/relationships/hyperlink" Target="https://www.runscope.com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monitis.com/" TargetMode="External"/><Relationship Id="rId5" Type="http://schemas.openxmlformats.org/officeDocument/2006/relationships/hyperlink" Target="https://stackify.com/" TargetMode="External"/><Relationship Id="rId4" Type="http://schemas.openxmlformats.org/officeDocument/2006/relationships/hyperlink" Target="https://newrelic.com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dev.twitter.com/rest/public" TargetMode="External"/><Relationship Id="rId13" Type="http://schemas.openxmlformats.org/officeDocument/2006/relationships/hyperlink" Target="https://github.com/nbarbettini/BeautifulRestApi" TargetMode="External"/><Relationship Id="rId3" Type="http://schemas.openxmlformats.org/officeDocument/2006/relationships/hyperlink" Target="https://github.com/Microsoft/api-guidelines" TargetMode="External"/><Relationship Id="rId7" Type="http://schemas.openxmlformats.org/officeDocument/2006/relationships/hyperlink" Target="http://graphql.org/" TargetMode="External"/><Relationship Id="rId12" Type="http://schemas.openxmlformats.org/officeDocument/2006/relationships/hyperlink" Target="https://developers.digitalocean.com/documentation/v2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json-schema.org/" TargetMode="External"/><Relationship Id="rId11" Type="http://schemas.openxmlformats.org/officeDocument/2006/relationships/hyperlink" Target="https://www.twilio.com/docs/api/rest" TargetMode="External"/><Relationship Id="rId5" Type="http://schemas.openxmlformats.org/officeDocument/2006/relationships/hyperlink" Target="http://jsonapi.org/" TargetMode="External"/><Relationship Id="rId10" Type="http://schemas.openxmlformats.org/officeDocument/2006/relationships/hyperlink" Target="https://stripe.com/docs/api" TargetMode="External"/><Relationship Id="rId4" Type="http://schemas.openxmlformats.org/officeDocument/2006/relationships/hyperlink" Target="https://ionwg.org/" TargetMode="External"/><Relationship Id="rId9" Type="http://schemas.openxmlformats.org/officeDocument/2006/relationships/hyperlink" Target="https://developer.github.com/v3/" TargetMode="External"/><Relationship Id="rId14" Type="http://schemas.openxmlformats.org/officeDocument/2006/relationships/hyperlink" Target="https://github.com/miroslavpopovic/production-ready-apis-sample" TargetMode="Externa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Logging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Autofit/>
          </a:bodyPr>
          <a:lstStyle/>
          <a:p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</a:rPr>
              <a:t>WebHost.CreateDefaultBuilder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000" dirty="0">
                <a:solidFill>
                  <a:schemeClr val="tx2"/>
                </a:solidFill>
              </a:rPr>
              <a:t>Console</a:t>
            </a:r>
          </a:p>
          <a:p>
            <a:r>
              <a:rPr lang="en-US" sz="2000" dirty="0">
                <a:solidFill>
                  <a:schemeClr val="tx2"/>
                </a:solidFill>
              </a:rPr>
              <a:t>Debug</a:t>
            </a:r>
          </a:p>
          <a:p>
            <a:r>
              <a:rPr lang="en-US" sz="1600" dirty="0" err="1" smtClean="0">
                <a:solidFill>
                  <a:schemeClr val="tx2"/>
                </a:solidFill>
                <a:latin typeface="Consolas" panose="020B0609020204030204" pitchFamily="49" charset="0"/>
              </a:rPr>
              <a:t>ILogger</a:t>
            </a:r>
            <a:r>
              <a:rPr lang="en-US" sz="1600" dirty="0" smtClean="0">
                <a:solidFill>
                  <a:schemeClr val="tx2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 err="1" smtClean="0">
                <a:solidFill>
                  <a:schemeClr val="tx2"/>
                </a:solidFill>
                <a:latin typeface="Consolas" panose="020B0609020204030204" pitchFamily="49" charset="0"/>
              </a:rPr>
              <a:t>ILogger</a:t>
            </a:r>
            <a:r>
              <a:rPr lang="en-US" sz="1600" dirty="0" smtClean="0">
                <a:solidFill>
                  <a:schemeClr val="tx2"/>
                </a:solidFill>
                <a:latin typeface="Consolas" panose="020B0609020204030204" pitchFamily="49" charset="0"/>
              </a:rPr>
              <a:t>&lt;T</a:t>
            </a:r>
            <a:r>
              <a:rPr lang="en-US" sz="1600" dirty="0">
                <a:solidFill>
                  <a:schemeClr val="tx2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chemeClr val="tx2"/>
                </a:solidFill>
              </a:rPr>
              <a:t>Custom – </a:t>
            </a:r>
            <a:r>
              <a:rPr lang="en-US" sz="1600" dirty="0" err="1">
                <a:solidFill>
                  <a:schemeClr val="tx2"/>
                </a:solidFill>
                <a:latin typeface="Consolas" panose="020B0609020204030204" pitchFamily="49" charset="0"/>
              </a:rPr>
              <a:t>ILoggingBuilder</a:t>
            </a:r>
            <a:endParaRPr lang="en-US" sz="1600" dirty="0">
              <a:solidFill>
                <a:schemeClr val="tx2"/>
              </a:solidFill>
              <a:latin typeface="Consolas" panose="020B0609020204030204" pitchFamily="49" charset="0"/>
            </a:endParaRPr>
          </a:p>
          <a:p>
            <a:r>
              <a:rPr lang="en-US" sz="2000" dirty="0" err="1">
                <a:solidFill>
                  <a:schemeClr val="tx2"/>
                </a:solidFill>
              </a:rPr>
              <a:t>NLog</a:t>
            </a:r>
            <a:r>
              <a:rPr lang="en-US" sz="2000" dirty="0">
                <a:solidFill>
                  <a:schemeClr val="tx2"/>
                </a:solidFill>
              </a:rPr>
              <a:t>, Log4Net, </a:t>
            </a:r>
            <a:r>
              <a:rPr lang="en-US" sz="2000" dirty="0" err="1">
                <a:solidFill>
                  <a:schemeClr val="tx2"/>
                </a:solidFill>
              </a:rPr>
              <a:t>Elmah</a:t>
            </a:r>
            <a:r>
              <a:rPr lang="en-US" sz="2000" dirty="0">
                <a:solidFill>
                  <a:schemeClr val="tx2"/>
                </a:solidFill>
              </a:rPr>
              <a:t>, </a:t>
            </a:r>
            <a:r>
              <a:rPr lang="en-US" sz="2000" dirty="0" err="1">
                <a:solidFill>
                  <a:schemeClr val="tx2"/>
                </a:solidFill>
              </a:rPr>
              <a:t>Serilog</a:t>
            </a:r>
            <a:r>
              <a:rPr lang="en-US" sz="2000" dirty="0">
                <a:solidFill>
                  <a:schemeClr val="tx2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955719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3718"/>
            <a:ext cx="8229600" cy="136815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Production ready?</a:t>
            </a:r>
            <a:endParaRPr lang="en-US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428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Best practices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/>
          </a:bodyPr>
          <a:lstStyle/>
          <a:p>
            <a:r>
              <a:rPr lang="en-US" sz="1800" dirty="0" err="1">
                <a:solidFill>
                  <a:schemeClr val="tx2"/>
                </a:solidFill>
                <a:latin typeface="Consolas" panose="020B0609020204030204" pitchFamily="49" charset="0"/>
                <a:ea typeface="Segoe UI" pitchFamily="34" charset="0"/>
                <a:cs typeface="Segoe UI" pitchFamily="34" charset="0"/>
              </a:rPr>
              <a:t>IActionResult</a:t>
            </a:r>
            <a:endParaRPr lang="en-US" sz="1600" dirty="0">
              <a:solidFill>
                <a:schemeClr val="tx2"/>
              </a:solidFill>
              <a:latin typeface="Consolas" panose="020B0609020204030204" pitchFamily="49" charset="0"/>
              <a:ea typeface="Segoe UI" pitchFamily="34" charset="0"/>
              <a:cs typeface="Segoe UI" pitchFamily="34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Model / input validation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Exception handling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Logging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Custom response object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Paging</a:t>
            </a:r>
          </a:p>
        </p:txBody>
      </p:sp>
    </p:spTree>
    <p:extLst>
      <p:ext uri="{BB962C8B-B14F-4D97-AF65-F5344CB8AC3E}">
        <p14:creationId xmlns:p14="http://schemas.microsoft.com/office/powerpoint/2010/main" val="342106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Security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HTTPS</a:t>
            </a:r>
          </a:p>
          <a:p>
            <a:r>
              <a:rPr lang="en-US" sz="18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“</a:t>
            </a:r>
            <a:r>
              <a:rPr lang="en-US" sz="18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Auth</a:t>
            </a:r>
            <a:r>
              <a:rPr lang="en-US" sz="18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2.0” u ASP.NET Core </a:t>
            </a:r>
            <a:r>
              <a:rPr lang="en-US" sz="18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2.0</a:t>
            </a:r>
            <a:endParaRPr lang="en-US" sz="18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18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OAuth 2.0</a:t>
            </a:r>
          </a:p>
          <a:p>
            <a:r>
              <a:rPr lang="en-US" sz="18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Token based authentication</a:t>
            </a:r>
          </a:p>
          <a:p>
            <a:r>
              <a:rPr lang="en-US" sz="18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Identity Server 4 - </a:t>
            </a:r>
            <a:r>
              <a:rPr lang="en-US" sz="18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3"/>
              </a:rPr>
              <a:t>http://identityserver.io</a:t>
            </a:r>
            <a:r>
              <a:rPr lang="en-US" sz="18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3"/>
              </a:rPr>
              <a:t>/</a:t>
            </a:r>
            <a:r>
              <a:rPr lang="en-US" sz="18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</a:t>
            </a:r>
            <a:endParaRPr lang="en-US" sz="18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18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Third party</a:t>
            </a:r>
          </a:p>
          <a:p>
            <a:pPr lvl="1"/>
            <a:r>
              <a:rPr lang="en-US" sz="1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Auth0 - </a:t>
            </a:r>
            <a:r>
              <a:rPr lang="en-US" sz="1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4"/>
              </a:rPr>
              <a:t>https://auth0.com</a:t>
            </a:r>
            <a:r>
              <a:rPr lang="en-US" sz="16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4"/>
              </a:rPr>
              <a:t>/</a:t>
            </a:r>
            <a:r>
              <a:rPr lang="en-US" sz="16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</a:t>
            </a:r>
            <a:endParaRPr lang="en-US" sz="16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lvl="1"/>
            <a:r>
              <a:rPr lang="en-US" sz="16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Okta</a:t>
            </a:r>
            <a:r>
              <a:rPr lang="en-US" sz="1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</a:t>
            </a:r>
            <a:r>
              <a:rPr lang="en-US" sz="1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5"/>
              </a:rPr>
              <a:t>https://developer.okta.com</a:t>
            </a:r>
            <a:r>
              <a:rPr lang="en-US" sz="16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5"/>
              </a:rPr>
              <a:t>/</a:t>
            </a:r>
            <a:r>
              <a:rPr lang="en-US" sz="16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</a:t>
            </a:r>
            <a:endParaRPr lang="en-US" sz="16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lvl="1"/>
            <a:r>
              <a:rPr lang="en-US" sz="1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454440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Testing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Unit testing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Integration testing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Manual testing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Tools (Postman, Fiddler…)</a:t>
            </a:r>
          </a:p>
        </p:txBody>
      </p:sp>
    </p:spTree>
    <p:extLst>
      <p:ext uri="{BB962C8B-B14F-4D97-AF65-F5344CB8AC3E}">
        <p14:creationId xmlns:p14="http://schemas.microsoft.com/office/powerpoint/2010/main" val="992745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Documentation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3"/>
              </a:rPr>
              <a:t>http://swagger.io</a:t>
            </a:r>
            <a:r>
              <a:rPr lang="en-US" sz="20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3"/>
              </a:rPr>
              <a:t>/</a:t>
            </a:r>
            <a:r>
              <a:rPr lang="en-US" sz="20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endParaRPr lang="en-US" sz="20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De-facto standard for REST API documentation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API framework – not just for documentation purpose</a:t>
            </a:r>
          </a:p>
          <a:p>
            <a:pPr lvl="1"/>
            <a:r>
              <a:rPr lang="en-US" sz="1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Used to define an API</a:t>
            </a:r>
          </a:p>
          <a:p>
            <a:pPr lvl="1"/>
            <a:r>
              <a:rPr lang="en-US" sz="16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Automated </a:t>
            </a:r>
            <a:r>
              <a:rPr lang="en-US" sz="1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API </a:t>
            </a:r>
            <a:r>
              <a:rPr lang="en-US" sz="16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testing</a:t>
            </a:r>
          </a:p>
          <a:p>
            <a:pPr lvl="1"/>
            <a:r>
              <a:rPr lang="en-US" sz="160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</a:t>
            </a:r>
            <a:r>
              <a:rPr lang="en-US" sz="160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ode generation...</a:t>
            </a:r>
            <a:endParaRPr lang="en-US" sz="16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MS use it for all of their Azure APIs</a:t>
            </a:r>
          </a:p>
          <a:p>
            <a:r>
              <a:rPr lang="en-US" sz="2000" dirty="0" err="1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Swashbuckle</a:t>
            </a:r>
            <a:r>
              <a:rPr lang="en-US" sz="20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NuGet</a:t>
            </a:r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and Swagger UI</a:t>
            </a:r>
          </a:p>
        </p:txBody>
      </p:sp>
    </p:spTree>
    <p:extLst>
      <p:ext uri="{BB962C8B-B14F-4D97-AF65-F5344CB8AC3E}">
        <p14:creationId xmlns:p14="http://schemas.microsoft.com/office/powerpoint/2010/main" val="309125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Deployment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Right click -&gt; Publish…, </a:t>
            </a:r>
            <a:r>
              <a:rPr lang="en-US" sz="20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Git</a:t>
            </a:r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push, custom build script…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Azure, AWS, Digital Ocean…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Docker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Continuous integration / delivery</a:t>
            </a:r>
          </a:p>
          <a:p>
            <a:pPr lvl="1"/>
            <a:r>
              <a:rPr lang="en-US" sz="1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Visual Studio Team Services</a:t>
            </a:r>
          </a:p>
          <a:p>
            <a:pPr lvl="1"/>
            <a:r>
              <a:rPr lang="en-US" sz="1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TeamCity</a:t>
            </a:r>
          </a:p>
          <a:p>
            <a:pPr lvl="1"/>
            <a:r>
              <a:rPr lang="en-US" sz="16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AppVeyor</a:t>
            </a:r>
            <a:endParaRPr lang="en-US" sz="16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lvl="1"/>
            <a:r>
              <a:rPr lang="en-US" sz="1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3910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Rainbows and unicorns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64500" y="915566"/>
            <a:ext cx="5415000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62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Limiting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Limit per token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Implementation through </a:t>
            </a:r>
            <a:r>
              <a:rPr lang="en-US" sz="20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Middleware </a:t>
            </a:r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or action filter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3"/>
              </a:rPr>
              <a:t>https://</a:t>
            </a:r>
            <a:r>
              <a:rPr lang="en-US" sz="20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3"/>
              </a:rPr>
              <a:t>github.com/stefanprodan/AspNetCoreRateLimit</a:t>
            </a:r>
            <a:r>
              <a:rPr lang="en-US" sz="20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</a:t>
            </a:r>
            <a:endParaRPr lang="en-US" sz="20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lvl="1"/>
            <a:r>
              <a:rPr lang="en-US" sz="18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Limit per Client IP</a:t>
            </a:r>
          </a:p>
          <a:p>
            <a:pPr lvl="1"/>
            <a:r>
              <a:rPr lang="en-US" sz="18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Limit per Client ID header</a:t>
            </a:r>
          </a:p>
        </p:txBody>
      </p:sp>
    </p:spTree>
    <p:extLst>
      <p:ext uri="{BB962C8B-B14F-4D97-AF65-F5344CB8AC3E}">
        <p14:creationId xmlns:p14="http://schemas.microsoft.com/office/powerpoint/2010/main" val="2345513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Versioning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URL</a:t>
            </a:r>
          </a:p>
          <a:p>
            <a:pPr lvl="1"/>
            <a:r>
              <a:rPr lang="en-US" sz="2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/</a:t>
            </a:r>
            <a:r>
              <a:rPr lang="en-US" sz="26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api</a:t>
            </a:r>
            <a:r>
              <a:rPr lang="en-US" sz="2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/v2/games/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Query string</a:t>
            </a:r>
          </a:p>
          <a:p>
            <a:pPr lvl="1"/>
            <a:r>
              <a:rPr lang="en-US" sz="2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/</a:t>
            </a:r>
            <a:r>
              <a:rPr lang="en-US" sz="26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api</a:t>
            </a:r>
            <a:r>
              <a:rPr lang="en-US" sz="2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/</a:t>
            </a:r>
            <a:r>
              <a:rPr lang="en-US" sz="26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games?api-version</a:t>
            </a:r>
            <a:r>
              <a:rPr lang="en-US" sz="2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=2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Custom request header</a:t>
            </a:r>
          </a:p>
          <a:p>
            <a:pPr lvl="1"/>
            <a:r>
              <a:rPr lang="en-US" sz="26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api</a:t>
            </a:r>
            <a:r>
              <a:rPr lang="en-US" sz="2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-version: 2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Accept header</a:t>
            </a:r>
          </a:p>
          <a:p>
            <a:pPr lvl="1"/>
            <a:r>
              <a:rPr lang="en-US" sz="2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Accept: application/</a:t>
            </a:r>
            <a:r>
              <a:rPr lang="en-US" sz="26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json;v</a:t>
            </a:r>
            <a:r>
              <a:rPr lang="en-US" sz="2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=2</a:t>
            </a:r>
          </a:p>
          <a:p>
            <a:r>
              <a:rPr lang="en-US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Microsoft.AspNetCore.Mvc.Versioning</a:t>
            </a:r>
            <a:endParaRPr lang="en-US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lvl="1"/>
            <a:r>
              <a:rPr lang="en-US" sz="2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Supports all types, query string by default (?</a:t>
            </a:r>
            <a:r>
              <a:rPr lang="en-US" sz="26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api</a:t>
            </a:r>
            <a:r>
              <a:rPr lang="en-US" sz="26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-version=2)</a:t>
            </a:r>
          </a:p>
        </p:txBody>
      </p:sp>
    </p:spTree>
    <p:extLst>
      <p:ext uri="{BB962C8B-B14F-4D97-AF65-F5344CB8AC3E}">
        <p14:creationId xmlns:p14="http://schemas.microsoft.com/office/powerpoint/2010/main" val="302753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563638"/>
            <a:ext cx="8229600" cy="1566175"/>
          </a:xfrm>
        </p:spPr>
        <p:txBody>
          <a:bodyPr/>
          <a:lstStyle/>
          <a:p>
            <a:pPr algn="ctr">
              <a:buNone/>
            </a:pP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Building production ready APIs</a:t>
            </a:r>
          </a:p>
          <a:p>
            <a:pPr algn="ctr">
              <a:buNone/>
            </a:pP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with ASP.NET Core 2.0</a:t>
            </a:r>
            <a:endParaRPr lang="bs-Latn-BA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Monitoring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3598"/>
            <a:ext cx="8229600" cy="3027783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Simple logging – errors, logs</a:t>
            </a:r>
          </a:p>
          <a:p>
            <a:r>
              <a:rPr lang="en-US" sz="14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Performance tracking</a:t>
            </a:r>
          </a:p>
          <a:p>
            <a:r>
              <a:rPr lang="en-US" sz="14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Usage tracking</a:t>
            </a:r>
          </a:p>
          <a:p>
            <a:r>
              <a:rPr lang="en-US" sz="14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Azure – Azure Monitor, Application Insights, Log </a:t>
            </a:r>
            <a:r>
              <a:rPr lang="en-US" sz="14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Analytics…</a:t>
            </a:r>
            <a:endParaRPr lang="en-US" sz="14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14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3"/>
              </a:rPr>
              <a:t>https://getwarden.net</a:t>
            </a:r>
            <a:r>
              <a:rPr lang="en-US" sz="14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3"/>
              </a:rPr>
              <a:t>/</a:t>
            </a:r>
            <a:r>
              <a:rPr lang="en-US" sz="14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</a:t>
            </a:r>
            <a:r>
              <a:rPr lang="en-US" sz="14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Warden, open-source, cross-platform</a:t>
            </a:r>
          </a:p>
          <a:p>
            <a:r>
              <a:rPr lang="en-US" sz="14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Third-party monitoring services</a:t>
            </a:r>
          </a:p>
          <a:p>
            <a:pPr lvl="1"/>
            <a:r>
              <a:rPr lang="en-US" sz="12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Google Analytics API</a:t>
            </a:r>
          </a:p>
          <a:p>
            <a:pPr lvl="1"/>
            <a:r>
              <a:rPr lang="en-US" sz="12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4"/>
              </a:rPr>
              <a:t>https://newrelic.com</a:t>
            </a:r>
            <a:r>
              <a:rPr lang="en-US" sz="12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4"/>
              </a:rPr>
              <a:t>/</a:t>
            </a:r>
            <a:r>
              <a:rPr lang="en-US" sz="12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</a:t>
            </a:r>
            <a:endParaRPr lang="en-US" sz="12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lvl="1"/>
            <a:r>
              <a:rPr lang="en-US" sz="12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5"/>
              </a:rPr>
              <a:t>https://stackify.com</a:t>
            </a:r>
            <a:r>
              <a:rPr lang="en-US" sz="12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5"/>
              </a:rPr>
              <a:t>/</a:t>
            </a:r>
            <a:r>
              <a:rPr lang="en-US" sz="12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</a:t>
            </a:r>
          </a:p>
          <a:p>
            <a:pPr lvl="1"/>
            <a:r>
              <a:rPr lang="en-US" sz="12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6"/>
              </a:rPr>
              <a:t>http://www.monitis.com/</a:t>
            </a:r>
            <a:r>
              <a:rPr lang="en-US" sz="12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</a:t>
            </a:r>
          </a:p>
          <a:p>
            <a:pPr lvl="1"/>
            <a:r>
              <a:rPr lang="en-US" sz="12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7"/>
              </a:rPr>
              <a:t>https</a:t>
            </a:r>
            <a:r>
              <a:rPr lang="en-US" sz="12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7"/>
              </a:rPr>
              <a:t>://www.runscope.com</a:t>
            </a:r>
            <a:r>
              <a:rPr lang="en-US" sz="12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7"/>
              </a:rPr>
              <a:t>/</a:t>
            </a:r>
            <a:r>
              <a:rPr lang="en-US" sz="12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</a:t>
            </a:r>
            <a:endParaRPr lang="en-US" sz="12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lvl="1"/>
            <a:r>
              <a:rPr lang="en-US" sz="12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414022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Summary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Basics </a:t>
            </a:r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– REST, ASP.NET 2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Best practices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Security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Testing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Documentation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Deployment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Limiting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Versioning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Monitoring</a:t>
            </a:r>
          </a:p>
        </p:txBody>
      </p:sp>
    </p:spTree>
    <p:extLst>
      <p:ext uri="{BB962C8B-B14F-4D97-AF65-F5344CB8AC3E}">
        <p14:creationId xmlns:p14="http://schemas.microsoft.com/office/powerpoint/2010/main" val="1874578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Further reading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 fontScale="40000" lnSpcReduction="20000"/>
          </a:bodyPr>
          <a:lstStyle/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3"/>
              </a:rPr>
              <a:t>https://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3"/>
              </a:rPr>
              <a:t>github.com/Microsoft/api-guidelines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</a:t>
            </a:r>
          </a:p>
          <a:p>
            <a:r>
              <a:rPr lang="en-US" dirty="0" err="1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Specifikacije</a:t>
            </a:r>
            <a:endParaRPr lang="en-US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lvl="1"/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HATEOAS – Hypermedia as the Engine of Application State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4"/>
              </a:rPr>
              <a:t>https://ionwg.org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4"/>
              </a:rPr>
              <a:t>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</a:t>
            </a:r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The ION Hypermedia Type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5"/>
              </a:rPr>
              <a:t>http://jsonapi.org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5"/>
              </a:rPr>
              <a:t>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</a:t>
            </a:r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JSON API Specification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6"/>
              </a:rPr>
              <a:t>http://json-schema.org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6"/>
              </a:rPr>
              <a:t>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</a:t>
            </a:r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JSON (Hyper-)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Schema…</a:t>
            </a:r>
            <a:endParaRPr lang="en-US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7"/>
              </a:rPr>
              <a:t>http://graphql.org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7"/>
              </a:rPr>
              <a:t>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</a:t>
            </a:r>
            <a:r>
              <a:rPr lang="en-US" dirty="0" err="1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GraphQL</a:t>
            </a:r>
            <a:endParaRPr lang="en-US" dirty="0" smtClean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APIs</a:t>
            </a:r>
            <a:endParaRPr lang="en-US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lvl="1"/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8"/>
              </a:rPr>
              <a:t>https://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8"/>
              </a:rPr>
              <a:t>dev.twitter.com/rest/public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</a:t>
            </a:r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Twitter REST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9"/>
              </a:rPr>
              <a:t>https://developer.github.com/v3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9"/>
              </a:rPr>
              <a:t>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</a:t>
            </a:r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GitHub REST / v4 </a:t>
            </a:r>
            <a:r>
              <a:rPr lang="en-US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GraphQL</a:t>
            </a:r>
            <a:endParaRPr lang="en-US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lvl="1"/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10"/>
              </a:rPr>
              <a:t>https://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10"/>
              </a:rPr>
              <a:t>stripe.com/docs/api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</a:t>
            </a:r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Stripe</a:t>
            </a:r>
          </a:p>
          <a:p>
            <a:pPr lvl="1"/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11"/>
              </a:rPr>
              <a:t>https://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11"/>
              </a:rPr>
              <a:t>www.twilio.com/docs/api/rest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</a:t>
            </a:r>
            <a:r>
              <a:rPr lang="en-US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Twilio</a:t>
            </a:r>
            <a:endParaRPr lang="en-US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lvl="1"/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12"/>
              </a:rPr>
              <a:t>https://developers.digitalocean.com/documentation/v2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12"/>
              </a:rPr>
              <a:t>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</a:t>
            </a:r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Digital 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Ocean</a:t>
            </a: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13"/>
              </a:rPr>
              <a:t>https://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13"/>
              </a:rPr>
              <a:t>github.com/nbarbettini/BeautifulRestApi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- samples and video course</a:t>
            </a:r>
            <a:endParaRPr lang="en-US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endParaRPr lang="en-US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14"/>
              </a:rPr>
              <a:t>https://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  <a:hlinkClick r:id="rId14"/>
              </a:rPr>
              <a:t>github.com/miroslavpopovic/production-ready-apis-sample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 - source code</a:t>
            </a:r>
            <a:endParaRPr lang="en-US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610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347614"/>
            <a:ext cx="8229600" cy="1566175"/>
          </a:xfrm>
        </p:spPr>
        <p:txBody>
          <a:bodyPr>
            <a:normAutofit fontScale="77500" lnSpcReduction="20000"/>
          </a:bodyPr>
          <a:lstStyle/>
          <a:p>
            <a:pPr algn="ctr">
              <a:buNone/>
            </a:pPr>
            <a:r>
              <a:rPr lang="bs-Latn-BA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HVALA NA PAŽNJI!</a:t>
            </a:r>
            <a:endParaRPr lang="en-US" dirty="0" smtClean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algn="ctr">
              <a:buNone/>
            </a:pPr>
            <a:r>
              <a:rPr lang="en-US" dirty="0" err="1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Pitanja</a:t>
            </a:r>
            <a:r>
              <a:rPr lang="en-US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?</a:t>
            </a:r>
          </a:p>
          <a:p>
            <a:pPr algn="ctr">
              <a:buNone/>
            </a:pPr>
            <a:endParaRPr lang="en-US" dirty="0" smtClean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pPr algn="ctr">
              <a:buNone/>
            </a:pPr>
            <a:r>
              <a:rPr lang="en-US" b="1" dirty="0" smtClean="0">
                <a:solidFill>
                  <a:srgbClr val="FF0000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MOLIM VAS DA POPUNITE ANKETE</a:t>
            </a:r>
            <a:endParaRPr lang="bs-Latn-BA" b="1" dirty="0">
              <a:solidFill>
                <a:srgbClr val="FF0000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bs-Latn-BA" sz="3200" dirty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REST(ful)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REST – architecture type that’s using the existing web infrastructure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RESTful – services that implement REST architecture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Strict and pragmatic approach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Web resources – identified </a:t>
            </a:r>
            <a:r>
              <a:rPr lang="en-US" sz="200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with </a:t>
            </a:r>
            <a:r>
              <a:rPr lang="en-US" sz="200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web </a:t>
            </a:r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address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HTTP verbs – GET, POST, PUT, DELETE, PATCH…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JSON or XML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ASP.NET Core 2.0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Released on August 14.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.NET Framework 4.6.1 and .NET Core 2.0</a:t>
            </a:r>
          </a:p>
          <a:p>
            <a:r>
              <a:rPr lang="en-US" sz="20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Microsoft.AspNetCore.All</a:t>
            </a:r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metapackage</a:t>
            </a:r>
            <a:endParaRPr lang="en-US" sz="20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Razor Pages, new project templates</a:t>
            </a:r>
          </a:p>
          <a:p>
            <a:r>
              <a:rPr lang="en-US" sz="2000" dirty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Improved configuration, logging and authentication APIs</a:t>
            </a:r>
          </a:p>
        </p:txBody>
      </p:sp>
    </p:spTree>
    <p:extLst>
      <p:ext uri="{BB962C8B-B14F-4D97-AF65-F5344CB8AC3E}">
        <p14:creationId xmlns:p14="http://schemas.microsoft.com/office/powerpoint/2010/main" val="3171165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Dependency Injection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26404" y="2283718"/>
            <a:ext cx="4217604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smtClean="0">
                <a:latin typeface="Consolas" panose="020B0609020204030204" pitchFamily="49" charset="0"/>
              </a:rPr>
              <a:t>// </a:t>
            </a:r>
            <a:r>
              <a:rPr lang="en-US" sz="900" dirty="0" err="1" smtClean="0">
                <a:latin typeface="Consolas" panose="020B0609020204030204" pitchFamily="49" charset="0"/>
              </a:rPr>
              <a:t>Startup.cs</a:t>
            </a:r>
            <a:endParaRPr lang="en-US" sz="900" dirty="0" smtClean="0">
              <a:latin typeface="Consolas" panose="020B0609020204030204" pitchFamily="49" charset="0"/>
            </a:endParaRPr>
          </a:p>
          <a:p>
            <a:r>
              <a:rPr lang="en-US" sz="900" dirty="0" smtClean="0">
                <a:latin typeface="Consolas" panose="020B0609020204030204" pitchFamily="49" charset="0"/>
              </a:rPr>
              <a:t>public </a:t>
            </a:r>
            <a:r>
              <a:rPr lang="en-US" sz="900" dirty="0">
                <a:latin typeface="Consolas" panose="020B0609020204030204" pitchFamily="49" charset="0"/>
              </a:rPr>
              <a:t>void </a:t>
            </a:r>
            <a:r>
              <a:rPr lang="en-US" sz="900" dirty="0" err="1">
                <a:latin typeface="Consolas" panose="020B0609020204030204" pitchFamily="49" charset="0"/>
              </a:rPr>
              <a:t>ConfigureServices</a:t>
            </a:r>
            <a:r>
              <a:rPr lang="en-US" sz="900" dirty="0">
                <a:latin typeface="Consolas" panose="020B0609020204030204" pitchFamily="49" charset="0"/>
              </a:rPr>
              <a:t>(</a:t>
            </a:r>
            <a:r>
              <a:rPr lang="en-US" sz="900" dirty="0" err="1">
                <a:latin typeface="Consolas" panose="020B0609020204030204" pitchFamily="49" charset="0"/>
              </a:rPr>
              <a:t>IServiceCollection</a:t>
            </a:r>
            <a:r>
              <a:rPr lang="en-US" sz="900" dirty="0">
                <a:latin typeface="Consolas" panose="020B0609020204030204" pitchFamily="49" charset="0"/>
              </a:rPr>
              <a:t> services)</a:t>
            </a:r>
          </a:p>
          <a:p>
            <a:r>
              <a:rPr lang="en-US" sz="900" dirty="0">
                <a:latin typeface="Consolas" panose="020B0609020204030204" pitchFamily="49" charset="0"/>
              </a:rPr>
              <a:t>{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</a:t>
            </a:r>
            <a:r>
              <a:rPr lang="en-US" sz="900" dirty="0" err="1">
                <a:latin typeface="Consolas" panose="020B0609020204030204" pitchFamily="49" charset="0"/>
              </a:rPr>
              <a:t>services.AddSingleton</a:t>
            </a:r>
            <a:r>
              <a:rPr lang="en-US" sz="900" dirty="0">
                <a:latin typeface="Consolas" panose="020B0609020204030204" pitchFamily="49" charset="0"/>
              </a:rPr>
              <a:t>&lt;</a:t>
            </a:r>
            <a:r>
              <a:rPr lang="en-US" sz="900" dirty="0" err="1">
                <a:latin typeface="Consolas" panose="020B0609020204030204" pitchFamily="49" charset="0"/>
              </a:rPr>
              <a:t>IGamesRepository</a:t>
            </a:r>
            <a:r>
              <a:rPr lang="en-US" sz="900" dirty="0">
                <a:latin typeface="Consolas" panose="020B0609020204030204" pitchFamily="49" charset="0"/>
              </a:rPr>
              <a:t>, </a:t>
            </a:r>
            <a:r>
              <a:rPr lang="en-US" sz="900" dirty="0" err="1">
                <a:latin typeface="Consolas" panose="020B0609020204030204" pitchFamily="49" charset="0"/>
              </a:rPr>
              <a:t>GamesRepository</a:t>
            </a:r>
            <a:r>
              <a:rPr lang="en-US" sz="900" dirty="0">
                <a:latin typeface="Consolas" panose="020B0609020204030204" pitchFamily="49" charset="0"/>
              </a:rPr>
              <a:t>&gt;();</a:t>
            </a:r>
          </a:p>
          <a:p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    </a:t>
            </a:r>
            <a:r>
              <a:rPr lang="en-US" sz="900" dirty="0" err="1">
                <a:latin typeface="Consolas" panose="020B0609020204030204" pitchFamily="49" charset="0"/>
              </a:rPr>
              <a:t>services.AddMvc</a:t>
            </a:r>
            <a:r>
              <a:rPr lang="en-US" sz="9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9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4"/>
          <p:cNvSpPr/>
          <p:nvPr/>
        </p:nvSpPr>
        <p:spPr>
          <a:xfrm>
            <a:off x="4716016" y="1629129"/>
            <a:ext cx="4104456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</a:rPr>
              <a:t>public class </a:t>
            </a:r>
            <a:r>
              <a:rPr lang="en-US" sz="900" dirty="0" err="1">
                <a:latin typeface="Consolas" panose="020B0609020204030204" pitchFamily="49" charset="0"/>
              </a:rPr>
              <a:t>GamesController</a:t>
            </a:r>
            <a:r>
              <a:rPr lang="en-US" sz="900" dirty="0">
                <a:latin typeface="Consolas" panose="020B0609020204030204" pitchFamily="49" charset="0"/>
              </a:rPr>
              <a:t> : Controller</a:t>
            </a:r>
          </a:p>
          <a:p>
            <a:r>
              <a:rPr lang="en-US" sz="900" dirty="0">
                <a:latin typeface="Consolas" panose="020B0609020204030204" pitchFamily="49" charset="0"/>
              </a:rPr>
              <a:t>{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private </a:t>
            </a:r>
            <a:r>
              <a:rPr lang="en-US" sz="900" dirty="0" err="1">
                <a:latin typeface="Consolas" panose="020B0609020204030204" pitchFamily="49" charset="0"/>
              </a:rPr>
              <a:t>readonly</a:t>
            </a:r>
            <a:r>
              <a:rPr lang="en-US" sz="900" dirty="0">
                <a:latin typeface="Consolas" panose="020B0609020204030204" pitchFamily="49" charset="0"/>
              </a:rPr>
              <a:t> </a:t>
            </a:r>
            <a:r>
              <a:rPr lang="en-US" sz="900" dirty="0" err="1">
                <a:latin typeface="Consolas" panose="020B0609020204030204" pitchFamily="49" charset="0"/>
              </a:rPr>
              <a:t>IGamesRepository</a:t>
            </a:r>
            <a:r>
              <a:rPr lang="en-US" sz="900" dirty="0">
                <a:latin typeface="Consolas" panose="020B0609020204030204" pitchFamily="49" charset="0"/>
              </a:rPr>
              <a:t> _</a:t>
            </a:r>
            <a:r>
              <a:rPr lang="en-US" sz="900" dirty="0" err="1">
                <a:latin typeface="Consolas" panose="020B0609020204030204" pitchFamily="49" charset="0"/>
              </a:rPr>
              <a:t>gamesRepository</a:t>
            </a:r>
            <a:r>
              <a:rPr lang="en-US" sz="900" dirty="0">
                <a:latin typeface="Consolas" panose="020B0609020204030204" pitchFamily="49" charset="0"/>
              </a:rPr>
              <a:t>;</a:t>
            </a:r>
          </a:p>
          <a:p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    public </a:t>
            </a:r>
            <a:r>
              <a:rPr lang="en-US" sz="900" dirty="0" err="1">
                <a:latin typeface="Consolas" panose="020B0609020204030204" pitchFamily="49" charset="0"/>
              </a:rPr>
              <a:t>GamesController</a:t>
            </a:r>
            <a:r>
              <a:rPr lang="en-US" sz="900" dirty="0">
                <a:latin typeface="Consolas" panose="020B0609020204030204" pitchFamily="49" charset="0"/>
              </a:rPr>
              <a:t>(</a:t>
            </a:r>
            <a:r>
              <a:rPr lang="en-US" sz="900" dirty="0" err="1">
                <a:latin typeface="Consolas" panose="020B0609020204030204" pitchFamily="49" charset="0"/>
              </a:rPr>
              <a:t>IGamesRepository</a:t>
            </a:r>
            <a:r>
              <a:rPr lang="en-US" sz="900" dirty="0">
                <a:latin typeface="Consolas" panose="020B0609020204030204" pitchFamily="49" charset="0"/>
              </a:rPr>
              <a:t> </a:t>
            </a:r>
            <a:r>
              <a:rPr lang="en-US" sz="900" dirty="0" err="1">
                <a:latin typeface="Consolas" panose="020B0609020204030204" pitchFamily="49" charset="0"/>
              </a:rPr>
              <a:t>gamesRepository</a:t>
            </a:r>
            <a:r>
              <a:rPr lang="en-US" sz="900" dirty="0">
                <a:latin typeface="Consolas" panose="020B0609020204030204" pitchFamily="49" charset="0"/>
              </a:rPr>
              <a:t>)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    _</a:t>
            </a:r>
            <a:r>
              <a:rPr lang="en-US" sz="900" dirty="0" err="1">
                <a:latin typeface="Consolas" panose="020B0609020204030204" pitchFamily="49" charset="0"/>
              </a:rPr>
              <a:t>gamesRepository</a:t>
            </a:r>
            <a:r>
              <a:rPr lang="en-US" sz="900" dirty="0">
                <a:latin typeface="Consolas" panose="020B0609020204030204" pitchFamily="49" charset="0"/>
              </a:rPr>
              <a:t> = </a:t>
            </a:r>
            <a:r>
              <a:rPr lang="en-US" sz="900" dirty="0" err="1">
                <a:latin typeface="Consolas" panose="020B0609020204030204" pitchFamily="49" charset="0"/>
              </a:rPr>
              <a:t>gamesRepository</a:t>
            </a:r>
            <a:r>
              <a:rPr lang="en-US" sz="900" dirty="0">
                <a:latin typeface="Consolas" panose="020B0609020204030204" pitchFamily="49" charset="0"/>
              </a:rPr>
              <a:t>;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900" dirty="0" smtClean="0">
                <a:latin typeface="Consolas" panose="020B0609020204030204" pitchFamily="49" charset="0"/>
              </a:rPr>
              <a:t>    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</a:t>
            </a:r>
            <a:r>
              <a:rPr lang="en-US" sz="900" dirty="0" smtClean="0">
                <a:latin typeface="Consolas" panose="020B0609020204030204" pitchFamily="49" charset="0"/>
              </a:rPr>
              <a:t>   public </a:t>
            </a:r>
            <a:r>
              <a:rPr lang="en-US" sz="900" dirty="0" err="1">
                <a:latin typeface="Consolas" panose="020B0609020204030204" pitchFamily="49" charset="0"/>
              </a:rPr>
              <a:t>IActionResult</a:t>
            </a:r>
            <a:r>
              <a:rPr lang="en-US" sz="900" dirty="0">
                <a:latin typeface="Consolas" panose="020B0609020204030204" pitchFamily="49" charset="0"/>
              </a:rPr>
              <a:t> </a:t>
            </a:r>
            <a:r>
              <a:rPr lang="en-US" sz="900" dirty="0" err="1">
                <a:latin typeface="Consolas" panose="020B0609020204030204" pitchFamily="49" charset="0"/>
              </a:rPr>
              <a:t>GetAll</a:t>
            </a:r>
            <a:r>
              <a:rPr lang="en-US" sz="9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    </a:t>
            </a:r>
            <a:r>
              <a:rPr lang="en-US" sz="900" dirty="0" err="1">
                <a:latin typeface="Consolas" panose="020B0609020204030204" pitchFamily="49" charset="0"/>
              </a:rPr>
              <a:t>var</a:t>
            </a:r>
            <a:r>
              <a:rPr lang="en-US" sz="900" dirty="0">
                <a:latin typeface="Consolas" panose="020B0609020204030204" pitchFamily="49" charset="0"/>
              </a:rPr>
              <a:t> games = _</a:t>
            </a:r>
            <a:r>
              <a:rPr lang="en-US" sz="900" dirty="0" err="1">
                <a:latin typeface="Consolas" panose="020B0609020204030204" pitchFamily="49" charset="0"/>
              </a:rPr>
              <a:t>gamesRepository.GetAll</a:t>
            </a:r>
            <a:r>
              <a:rPr lang="en-US" sz="900" dirty="0" smtClean="0">
                <a:latin typeface="Consolas" panose="020B0609020204030204" pitchFamily="49" charset="0"/>
              </a:rPr>
              <a:t>();</a:t>
            </a:r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        return Ok(games);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</a:t>
            </a:r>
            <a:r>
              <a:rPr lang="en-US" sz="900" dirty="0" smtClean="0">
                <a:latin typeface="Consolas" panose="020B0609020204030204" pitchFamily="49" charset="0"/>
              </a:rPr>
              <a:t>}</a:t>
            </a:r>
          </a:p>
          <a:p>
            <a:r>
              <a:rPr lang="en-US" sz="9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21132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Middleware / Action Filters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961355"/>
            <a:ext cx="4360424" cy="174969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7200" y="2499994"/>
            <a:ext cx="382676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latin typeface="Consolas" panose="020B0609020204030204" pitchFamily="49" charset="0"/>
              </a:rPr>
              <a:t>public class </a:t>
            </a:r>
            <a:r>
              <a:rPr lang="en-US" sz="800" dirty="0" err="1">
                <a:latin typeface="Consolas" panose="020B0609020204030204" pitchFamily="49" charset="0"/>
              </a:rPr>
              <a:t>SimpleMiddleware</a:t>
            </a:r>
            <a:endParaRPr lang="en-US" sz="800" dirty="0">
              <a:latin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</a:rPr>
              <a:t>{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private </a:t>
            </a:r>
            <a:r>
              <a:rPr lang="en-US" sz="800" dirty="0" err="1">
                <a:latin typeface="Consolas" panose="020B0609020204030204" pitchFamily="49" charset="0"/>
              </a:rPr>
              <a:t>readonly</a:t>
            </a:r>
            <a:r>
              <a:rPr lang="en-US" sz="800" dirty="0">
                <a:latin typeface="Consolas" panose="020B0609020204030204" pitchFamily="49" charset="0"/>
              </a:rPr>
              <a:t> </a:t>
            </a:r>
            <a:r>
              <a:rPr lang="en-US" sz="800" dirty="0" err="1">
                <a:latin typeface="Consolas" panose="020B0609020204030204" pitchFamily="49" charset="0"/>
              </a:rPr>
              <a:t>RequestDelegate</a:t>
            </a:r>
            <a:r>
              <a:rPr lang="en-US" sz="800" dirty="0">
                <a:latin typeface="Consolas" panose="020B0609020204030204" pitchFamily="49" charset="0"/>
              </a:rPr>
              <a:t> _next;</a:t>
            </a:r>
          </a:p>
          <a:p>
            <a:endParaRPr lang="en-US" sz="800" dirty="0">
              <a:latin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</a:rPr>
              <a:t>    public </a:t>
            </a:r>
            <a:r>
              <a:rPr lang="en-US" sz="800" dirty="0" err="1">
                <a:latin typeface="Consolas" panose="020B0609020204030204" pitchFamily="49" charset="0"/>
              </a:rPr>
              <a:t>SimpleMiddleware</a:t>
            </a:r>
            <a:r>
              <a:rPr lang="en-US" sz="800" dirty="0">
                <a:latin typeface="Consolas" panose="020B0609020204030204" pitchFamily="49" charset="0"/>
              </a:rPr>
              <a:t>(</a:t>
            </a:r>
            <a:r>
              <a:rPr lang="en-US" sz="800" dirty="0" err="1">
                <a:latin typeface="Consolas" panose="020B0609020204030204" pitchFamily="49" charset="0"/>
              </a:rPr>
              <a:t>RequestDelegate</a:t>
            </a:r>
            <a:r>
              <a:rPr lang="en-US" sz="800" dirty="0">
                <a:latin typeface="Consolas" panose="020B0609020204030204" pitchFamily="49" charset="0"/>
              </a:rPr>
              <a:t> next)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    _next = next;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}</a:t>
            </a:r>
          </a:p>
          <a:p>
            <a:endParaRPr lang="en-US" sz="800" dirty="0">
              <a:latin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</a:rPr>
              <a:t>    public </a:t>
            </a:r>
            <a:r>
              <a:rPr lang="en-US" sz="800" dirty="0" err="1">
                <a:latin typeface="Consolas" panose="020B0609020204030204" pitchFamily="49" charset="0"/>
              </a:rPr>
              <a:t>async</a:t>
            </a:r>
            <a:r>
              <a:rPr lang="en-US" sz="800" dirty="0">
                <a:latin typeface="Consolas" panose="020B0609020204030204" pitchFamily="49" charset="0"/>
              </a:rPr>
              <a:t> Task Invoke(</a:t>
            </a:r>
            <a:r>
              <a:rPr lang="en-US" sz="800" dirty="0" err="1">
                <a:latin typeface="Consolas" panose="020B0609020204030204" pitchFamily="49" charset="0"/>
              </a:rPr>
              <a:t>HttpContext</a:t>
            </a:r>
            <a:r>
              <a:rPr lang="en-US" sz="800" dirty="0">
                <a:latin typeface="Consolas" panose="020B0609020204030204" pitchFamily="49" charset="0"/>
              </a:rPr>
              <a:t> </a:t>
            </a:r>
            <a:r>
              <a:rPr lang="en-US" sz="800" dirty="0" err="1">
                <a:latin typeface="Consolas" panose="020B0609020204030204" pitchFamily="49" charset="0"/>
              </a:rPr>
              <a:t>httpContext</a:t>
            </a:r>
            <a:r>
              <a:rPr lang="en-US" sz="800" dirty="0">
                <a:latin typeface="Consolas" panose="020B0609020204030204" pitchFamily="49" charset="0"/>
              </a:rPr>
              <a:t>)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    </a:t>
            </a:r>
            <a:r>
              <a:rPr lang="en-US" sz="800" dirty="0" err="1">
                <a:latin typeface="Consolas" panose="020B0609020204030204" pitchFamily="49" charset="0"/>
              </a:rPr>
              <a:t>httpContext.Response.Headers.Add</a:t>
            </a:r>
            <a:r>
              <a:rPr lang="en-US" sz="800" dirty="0">
                <a:latin typeface="Consolas" panose="020B0609020204030204" pitchFamily="49" charset="0"/>
              </a:rPr>
              <a:t>("Middleware", "Hello");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    await _</a:t>
            </a:r>
            <a:r>
              <a:rPr lang="en-US" sz="800" dirty="0" err="1">
                <a:latin typeface="Consolas" panose="020B0609020204030204" pitchFamily="49" charset="0"/>
              </a:rPr>
              <a:t>next.Invoke</a:t>
            </a:r>
            <a:r>
              <a:rPr lang="en-US" sz="800" dirty="0">
                <a:latin typeface="Consolas" panose="020B0609020204030204" pitchFamily="49" charset="0"/>
              </a:rPr>
              <a:t>(</a:t>
            </a:r>
            <a:r>
              <a:rPr lang="en-US" sz="800" dirty="0" err="1">
                <a:latin typeface="Consolas" panose="020B0609020204030204" pitchFamily="49" charset="0"/>
              </a:rPr>
              <a:t>httpContext</a:t>
            </a:r>
            <a:r>
              <a:rPr lang="en-US" sz="800" dirty="0">
                <a:latin typeface="Consolas" panose="020B0609020204030204" pitchFamily="49" charset="0"/>
              </a:rPr>
              <a:t>);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800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Rectangle 5"/>
          <p:cNvSpPr/>
          <p:nvPr/>
        </p:nvSpPr>
        <p:spPr>
          <a:xfrm>
            <a:off x="4283968" y="3003798"/>
            <a:ext cx="41764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 smtClean="0">
                <a:latin typeface="Consolas" panose="020B0609020204030204" pitchFamily="49" charset="0"/>
              </a:rPr>
              <a:t>// </a:t>
            </a:r>
            <a:r>
              <a:rPr lang="en-US" sz="800" dirty="0" err="1" smtClean="0">
                <a:latin typeface="Consolas" panose="020B0609020204030204" pitchFamily="49" charset="0"/>
              </a:rPr>
              <a:t>Startup.cs</a:t>
            </a:r>
            <a:endParaRPr lang="en-US" sz="800" dirty="0" smtClean="0">
              <a:latin typeface="Consolas" panose="020B0609020204030204" pitchFamily="49" charset="0"/>
            </a:endParaRPr>
          </a:p>
          <a:p>
            <a:r>
              <a:rPr lang="en-US" sz="800" dirty="0" smtClean="0">
                <a:latin typeface="Consolas" panose="020B0609020204030204" pitchFamily="49" charset="0"/>
              </a:rPr>
              <a:t>public </a:t>
            </a:r>
            <a:r>
              <a:rPr lang="en-US" sz="800" dirty="0">
                <a:latin typeface="Consolas" panose="020B0609020204030204" pitchFamily="49" charset="0"/>
              </a:rPr>
              <a:t>void Configure(</a:t>
            </a:r>
            <a:r>
              <a:rPr lang="en-US" sz="800" dirty="0" err="1">
                <a:latin typeface="Consolas" panose="020B0609020204030204" pitchFamily="49" charset="0"/>
              </a:rPr>
              <a:t>IApplicationBuilder</a:t>
            </a:r>
            <a:r>
              <a:rPr lang="en-US" sz="800" dirty="0">
                <a:latin typeface="Consolas" panose="020B0609020204030204" pitchFamily="49" charset="0"/>
              </a:rPr>
              <a:t> app, </a:t>
            </a:r>
            <a:r>
              <a:rPr lang="en-US" sz="800" dirty="0" err="1">
                <a:latin typeface="Consolas" panose="020B0609020204030204" pitchFamily="49" charset="0"/>
              </a:rPr>
              <a:t>IHostingEnvironment</a:t>
            </a:r>
            <a:r>
              <a:rPr lang="en-US" sz="800" dirty="0">
                <a:latin typeface="Consolas" panose="020B0609020204030204" pitchFamily="49" charset="0"/>
              </a:rPr>
              <a:t> </a:t>
            </a:r>
            <a:r>
              <a:rPr lang="en-US" sz="800" dirty="0" err="1">
                <a:latin typeface="Consolas" panose="020B0609020204030204" pitchFamily="49" charset="0"/>
              </a:rPr>
              <a:t>env</a:t>
            </a:r>
            <a:r>
              <a:rPr lang="en-US" sz="800" dirty="0">
                <a:latin typeface="Consolas" panose="020B0609020204030204" pitchFamily="49" charset="0"/>
              </a:rPr>
              <a:t>)</a:t>
            </a:r>
          </a:p>
          <a:p>
            <a:r>
              <a:rPr lang="en-US" sz="800" dirty="0">
                <a:latin typeface="Consolas" panose="020B0609020204030204" pitchFamily="49" charset="0"/>
              </a:rPr>
              <a:t>{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</a:t>
            </a:r>
            <a:r>
              <a:rPr lang="en-US" sz="800" dirty="0" err="1">
                <a:latin typeface="Consolas" panose="020B0609020204030204" pitchFamily="49" charset="0"/>
              </a:rPr>
              <a:t>app.UseMiddleware</a:t>
            </a:r>
            <a:r>
              <a:rPr lang="en-US" sz="800" dirty="0">
                <a:latin typeface="Consolas" panose="020B0609020204030204" pitchFamily="49" charset="0"/>
              </a:rPr>
              <a:t>&lt;</a:t>
            </a:r>
            <a:r>
              <a:rPr lang="en-US" sz="800" dirty="0" err="1">
                <a:latin typeface="Consolas" panose="020B0609020204030204" pitchFamily="49" charset="0"/>
              </a:rPr>
              <a:t>SimpleMiddleware</a:t>
            </a:r>
            <a:r>
              <a:rPr lang="en-US" sz="800" dirty="0">
                <a:latin typeface="Consolas" panose="020B0609020204030204" pitchFamily="49" charset="0"/>
              </a:rPr>
              <a:t>&gt;();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</a:t>
            </a:r>
            <a:r>
              <a:rPr lang="en-US" sz="800" dirty="0" err="1">
                <a:latin typeface="Consolas" panose="020B0609020204030204" pitchFamily="49" charset="0"/>
              </a:rPr>
              <a:t>app.UseMvc</a:t>
            </a:r>
            <a:r>
              <a:rPr lang="en-US" sz="800" dirty="0">
                <a:latin typeface="Consolas" panose="020B0609020204030204" pitchFamily="49" charset="0"/>
              </a:rPr>
              <a:t>();</a:t>
            </a:r>
          </a:p>
          <a:p>
            <a:r>
              <a:rPr lang="en-US" sz="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005373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Routing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/>
          </a:bodyPr>
          <a:lstStyle/>
          <a:p>
            <a:r>
              <a:rPr lang="en-US" sz="20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Conventions / configuration</a:t>
            </a:r>
          </a:p>
          <a:p>
            <a:r>
              <a:rPr lang="en-US" sz="2000" dirty="0" smtClean="0">
                <a:solidFill>
                  <a:schemeClr val="tx2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Attribute routing</a:t>
            </a:r>
            <a:endParaRPr lang="en-US" sz="2000" dirty="0">
              <a:solidFill>
                <a:schemeClr val="tx2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1" y="2427734"/>
            <a:ext cx="40427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smtClean="0">
                <a:latin typeface="Consolas" panose="020B0609020204030204" pitchFamily="49" charset="0"/>
              </a:rPr>
              <a:t>// </a:t>
            </a:r>
            <a:r>
              <a:rPr lang="en-US" sz="900" dirty="0" err="1" smtClean="0">
                <a:latin typeface="Consolas" panose="020B0609020204030204" pitchFamily="49" charset="0"/>
              </a:rPr>
              <a:t>Startup.cs</a:t>
            </a:r>
            <a:r>
              <a:rPr lang="en-US" sz="900" dirty="0" smtClean="0">
                <a:latin typeface="Consolas" panose="020B0609020204030204" pitchFamily="49" charset="0"/>
              </a:rPr>
              <a:t> </a:t>
            </a:r>
            <a:br>
              <a:rPr lang="en-US" sz="900" dirty="0" smtClean="0">
                <a:latin typeface="Consolas" panose="020B0609020204030204" pitchFamily="49" charset="0"/>
              </a:rPr>
            </a:br>
            <a:r>
              <a:rPr lang="en-US" sz="900" dirty="0" err="1" smtClean="0">
                <a:latin typeface="Consolas" panose="020B0609020204030204" pitchFamily="49" charset="0"/>
              </a:rPr>
              <a:t>app.UseMvc</a:t>
            </a:r>
            <a:r>
              <a:rPr lang="en-US" sz="900" dirty="0" smtClean="0">
                <a:latin typeface="Consolas" panose="020B0609020204030204" pitchFamily="49" charset="0"/>
              </a:rPr>
              <a:t>(routes </a:t>
            </a:r>
            <a:r>
              <a:rPr lang="en-US" sz="900" dirty="0">
                <a:latin typeface="Consolas" panose="020B0609020204030204" pitchFamily="49" charset="0"/>
              </a:rPr>
              <a:t>=&gt; {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</a:t>
            </a:r>
            <a:r>
              <a:rPr lang="en-US" sz="900" dirty="0" err="1">
                <a:latin typeface="Consolas" panose="020B0609020204030204" pitchFamily="49" charset="0"/>
              </a:rPr>
              <a:t>routes.MapRoute</a:t>
            </a:r>
            <a:r>
              <a:rPr lang="en-US" sz="900" dirty="0">
                <a:latin typeface="Consolas" panose="020B0609020204030204" pitchFamily="49" charset="0"/>
              </a:rPr>
              <a:t>(    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    name: "default",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    template: "{controller=Home}/{action=Index}/{id?}");          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});</a:t>
            </a:r>
          </a:p>
        </p:txBody>
      </p:sp>
      <p:sp>
        <p:nvSpPr>
          <p:cNvPr id="5" name="Rectangle 4"/>
          <p:cNvSpPr/>
          <p:nvPr/>
        </p:nvSpPr>
        <p:spPr>
          <a:xfrm>
            <a:off x="4932040" y="1563638"/>
            <a:ext cx="352839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>
                <a:latin typeface="Consolas" panose="020B0609020204030204" pitchFamily="49" charset="0"/>
              </a:rPr>
              <a:t>[Route("</a:t>
            </a:r>
            <a:r>
              <a:rPr lang="en-US" sz="900" dirty="0" err="1">
                <a:latin typeface="Consolas" panose="020B0609020204030204" pitchFamily="49" charset="0"/>
              </a:rPr>
              <a:t>api</a:t>
            </a:r>
            <a:r>
              <a:rPr lang="en-US" sz="900" dirty="0">
                <a:latin typeface="Consolas" panose="020B0609020204030204" pitchFamily="49" charset="0"/>
              </a:rPr>
              <a:t>/[controller]")]</a:t>
            </a:r>
          </a:p>
          <a:p>
            <a:r>
              <a:rPr lang="en-US" sz="900" dirty="0">
                <a:latin typeface="Consolas" panose="020B0609020204030204" pitchFamily="49" charset="0"/>
              </a:rPr>
              <a:t>public class </a:t>
            </a:r>
            <a:r>
              <a:rPr lang="en-US" sz="900" dirty="0" err="1">
                <a:latin typeface="Consolas" panose="020B0609020204030204" pitchFamily="49" charset="0"/>
              </a:rPr>
              <a:t>GamesController</a:t>
            </a:r>
            <a:r>
              <a:rPr lang="en-US" sz="900" dirty="0">
                <a:latin typeface="Consolas" panose="020B0609020204030204" pitchFamily="49" charset="0"/>
              </a:rPr>
              <a:t> : Controller</a:t>
            </a:r>
          </a:p>
          <a:p>
            <a:r>
              <a:rPr lang="en-US" sz="900" dirty="0">
                <a:latin typeface="Consolas" panose="020B0609020204030204" pitchFamily="49" charset="0"/>
              </a:rPr>
              <a:t>{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// ...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[</a:t>
            </a:r>
            <a:r>
              <a:rPr lang="en-US" sz="900" dirty="0" err="1">
                <a:latin typeface="Consolas" panose="020B0609020204030204" pitchFamily="49" charset="0"/>
              </a:rPr>
              <a:t>HttpDelete</a:t>
            </a:r>
            <a:r>
              <a:rPr lang="en-US" sz="900" dirty="0">
                <a:latin typeface="Consolas" panose="020B0609020204030204" pitchFamily="49" charset="0"/>
              </a:rPr>
              <a:t>("{id}")]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public </a:t>
            </a:r>
            <a:r>
              <a:rPr lang="en-US" sz="900" dirty="0" err="1">
                <a:latin typeface="Consolas" panose="020B0609020204030204" pitchFamily="49" charset="0"/>
              </a:rPr>
              <a:t>IActionResult</a:t>
            </a:r>
            <a:r>
              <a:rPr lang="en-US" sz="900" dirty="0">
                <a:latin typeface="Consolas" panose="020B0609020204030204" pitchFamily="49" charset="0"/>
              </a:rPr>
              <a:t> Delete(string id)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    _</a:t>
            </a:r>
            <a:r>
              <a:rPr lang="en-US" sz="900" dirty="0" err="1">
                <a:latin typeface="Consolas" panose="020B0609020204030204" pitchFamily="49" charset="0"/>
              </a:rPr>
              <a:t>gamesRepository.Delete</a:t>
            </a:r>
            <a:r>
              <a:rPr lang="en-US" sz="900" dirty="0">
                <a:latin typeface="Consolas" panose="020B0609020204030204" pitchFamily="49" charset="0"/>
              </a:rPr>
              <a:t>(id);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    return Ok();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</a:t>
            </a:r>
            <a:r>
              <a:rPr lang="en-US" sz="900" dirty="0" smtClean="0">
                <a:latin typeface="Consolas" panose="020B0609020204030204" pitchFamily="49" charset="0"/>
              </a:rPr>
              <a:t>}</a:t>
            </a:r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    [</a:t>
            </a:r>
            <a:r>
              <a:rPr lang="en-US" sz="900" dirty="0" err="1">
                <a:latin typeface="Consolas" panose="020B0609020204030204" pitchFamily="49" charset="0"/>
              </a:rPr>
              <a:t>HttpGet</a:t>
            </a:r>
            <a:r>
              <a:rPr lang="en-US" sz="900" dirty="0">
                <a:latin typeface="Consolas" panose="020B0609020204030204" pitchFamily="49" charset="0"/>
              </a:rPr>
              <a:t>]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public </a:t>
            </a:r>
            <a:r>
              <a:rPr lang="en-US" sz="900" dirty="0" err="1">
                <a:latin typeface="Consolas" panose="020B0609020204030204" pitchFamily="49" charset="0"/>
              </a:rPr>
              <a:t>IActionResult</a:t>
            </a:r>
            <a:r>
              <a:rPr lang="en-US" sz="900" dirty="0">
                <a:latin typeface="Consolas" panose="020B0609020204030204" pitchFamily="49" charset="0"/>
              </a:rPr>
              <a:t> </a:t>
            </a:r>
            <a:r>
              <a:rPr lang="en-US" sz="900" dirty="0" err="1">
                <a:latin typeface="Consolas" panose="020B0609020204030204" pitchFamily="49" charset="0"/>
              </a:rPr>
              <a:t>GetAll</a:t>
            </a:r>
            <a:r>
              <a:rPr lang="en-US" sz="900" dirty="0">
                <a:latin typeface="Consolas" panose="020B0609020204030204" pitchFamily="49" charset="0"/>
              </a:rPr>
              <a:t>()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    </a:t>
            </a:r>
            <a:r>
              <a:rPr lang="en-US" sz="900" dirty="0" err="1">
                <a:latin typeface="Consolas" panose="020B0609020204030204" pitchFamily="49" charset="0"/>
              </a:rPr>
              <a:t>var</a:t>
            </a:r>
            <a:r>
              <a:rPr lang="en-US" sz="900" dirty="0">
                <a:latin typeface="Consolas" panose="020B0609020204030204" pitchFamily="49" charset="0"/>
              </a:rPr>
              <a:t> games = _</a:t>
            </a:r>
            <a:r>
              <a:rPr lang="en-US" sz="900" dirty="0" err="1">
                <a:latin typeface="Consolas" panose="020B0609020204030204" pitchFamily="49" charset="0"/>
              </a:rPr>
              <a:t>gamesRepository.GetAll</a:t>
            </a:r>
            <a:r>
              <a:rPr lang="en-US" sz="900" dirty="0">
                <a:latin typeface="Consolas" panose="020B0609020204030204" pitchFamily="49" charset="0"/>
              </a:rPr>
              <a:t>();</a:t>
            </a:r>
          </a:p>
          <a:p>
            <a:endParaRPr lang="en-US" sz="900" dirty="0">
              <a:latin typeface="Consolas" panose="020B0609020204030204" pitchFamily="49" charset="0"/>
            </a:endParaRPr>
          </a:p>
          <a:p>
            <a:r>
              <a:rPr lang="en-US" sz="900" dirty="0">
                <a:latin typeface="Consolas" panose="020B0609020204030204" pitchFamily="49" charset="0"/>
              </a:rPr>
              <a:t>        return Ok(games);</a:t>
            </a:r>
          </a:p>
          <a:p>
            <a:r>
              <a:rPr lang="en-US" sz="900" dirty="0">
                <a:latin typeface="Consolas" panose="020B0609020204030204" pitchFamily="49" charset="0"/>
              </a:rPr>
              <a:t>    }</a:t>
            </a:r>
          </a:p>
          <a:p>
            <a:r>
              <a:rPr lang="en-US" sz="9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6749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Content Negotiation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JSON is default</a:t>
            </a:r>
          </a:p>
          <a:p>
            <a:r>
              <a:rPr lang="en-US" sz="2000" dirty="0">
                <a:solidFill>
                  <a:schemeClr val="tx2"/>
                </a:solidFill>
              </a:rPr>
              <a:t>Headers</a:t>
            </a:r>
          </a:p>
          <a:p>
            <a:pPr lvl="1"/>
            <a:r>
              <a:rPr lang="en-US" sz="1100" dirty="0">
                <a:solidFill>
                  <a:schemeClr val="tx2"/>
                </a:solidFill>
                <a:latin typeface="Consolas" panose="020B0609020204030204" pitchFamily="49" charset="0"/>
              </a:rPr>
              <a:t>Accept: application/xml</a:t>
            </a:r>
          </a:p>
          <a:p>
            <a:pPr lvl="1"/>
            <a:r>
              <a:rPr lang="en-US" sz="1100" dirty="0" err="1">
                <a:solidFill>
                  <a:schemeClr val="tx2"/>
                </a:solidFill>
                <a:latin typeface="Consolas" panose="020B0609020204030204" pitchFamily="49" charset="0"/>
              </a:rPr>
              <a:t>services.AddMvc</a:t>
            </a:r>
            <a:r>
              <a:rPr lang="en-US" sz="1100" dirty="0">
                <a:solidFill>
                  <a:schemeClr val="tx2"/>
                </a:solidFill>
                <a:latin typeface="Consolas" panose="020B0609020204030204" pitchFamily="49" charset="0"/>
              </a:rPr>
              <a:t>().</a:t>
            </a:r>
            <a:r>
              <a:rPr lang="en-US" sz="1100" dirty="0" err="1">
                <a:solidFill>
                  <a:schemeClr val="tx2"/>
                </a:solidFill>
                <a:latin typeface="Consolas" panose="020B0609020204030204" pitchFamily="49" charset="0"/>
              </a:rPr>
              <a:t>AddXmlSerializerFormatters</a:t>
            </a:r>
            <a:r>
              <a:rPr lang="en-US" sz="1100" dirty="0">
                <a:solidFill>
                  <a:schemeClr val="tx2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000" dirty="0">
                <a:solidFill>
                  <a:schemeClr val="tx2"/>
                </a:solidFill>
              </a:rPr>
              <a:t>URL mapping</a:t>
            </a:r>
          </a:p>
          <a:p>
            <a:pPr lvl="1"/>
            <a:r>
              <a:rPr lang="fr-FR" sz="11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fr-FR" sz="1100" dirty="0" err="1">
                <a:solidFill>
                  <a:schemeClr val="tx2"/>
                </a:solidFill>
                <a:latin typeface="Consolas" panose="020B0609020204030204" pitchFamily="49" charset="0"/>
              </a:rPr>
              <a:t>products</a:t>
            </a:r>
            <a:r>
              <a:rPr lang="fr-FR" sz="1100" dirty="0">
                <a:solidFill>
                  <a:schemeClr val="tx2"/>
                </a:solidFill>
                <a:latin typeface="Consolas" panose="020B0609020204030204" pitchFamily="49" charset="0"/>
              </a:rPr>
              <a:t>/4</a:t>
            </a:r>
          </a:p>
          <a:p>
            <a:pPr lvl="1"/>
            <a:r>
              <a:rPr lang="fr-FR" sz="11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fr-FR" sz="1100" dirty="0" err="1">
                <a:solidFill>
                  <a:schemeClr val="tx2"/>
                </a:solidFill>
                <a:latin typeface="Consolas" panose="020B0609020204030204" pitchFamily="49" charset="0"/>
              </a:rPr>
              <a:t>products</a:t>
            </a:r>
            <a:r>
              <a:rPr lang="fr-FR" sz="1100" dirty="0">
                <a:solidFill>
                  <a:schemeClr val="tx2"/>
                </a:solidFill>
                <a:latin typeface="Consolas" panose="020B0609020204030204" pitchFamily="49" charset="0"/>
              </a:rPr>
              <a:t>/4.json</a:t>
            </a:r>
          </a:p>
          <a:p>
            <a:pPr lvl="1"/>
            <a:r>
              <a:rPr lang="fr-FR" sz="1100" dirty="0">
                <a:solidFill>
                  <a:schemeClr val="tx2"/>
                </a:solidFill>
                <a:latin typeface="Consolas" panose="020B0609020204030204" pitchFamily="49" charset="0"/>
              </a:rPr>
              <a:t>/</a:t>
            </a:r>
            <a:r>
              <a:rPr lang="fr-FR" sz="1100" dirty="0" err="1">
                <a:solidFill>
                  <a:schemeClr val="tx2"/>
                </a:solidFill>
                <a:latin typeface="Consolas" panose="020B0609020204030204" pitchFamily="49" charset="0"/>
              </a:rPr>
              <a:t>products</a:t>
            </a:r>
            <a:r>
              <a:rPr lang="fr-FR" sz="1100" dirty="0">
                <a:solidFill>
                  <a:schemeClr val="tx2"/>
                </a:solidFill>
                <a:latin typeface="Consolas" panose="020B0609020204030204" pitchFamily="49" charset="0"/>
              </a:rPr>
              <a:t>/4.xml</a:t>
            </a:r>
            <a:endParaRPr lang="en-US" sz="1100" dirty="0">
              <a:solidFill>
                <a:schemeClr val="tx2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87624" y="3435846"/>
            <a:ext cx="4176464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>
                <a:latin typeface="Consolas" panose="020B0609020204030204" pitchFamily="49" charset="0"/>
              </a:rPr>
              <a:t>[</a:t>
            </a:r>
            <a:r>
              <a:rPr lang="en-US" sz="1050" dirty="0" err="1">
                <a:latin typeface="Consolas" panose="020B0609020204030204" pitchFamily="49" charset="0"/>
              </a:rPr>
              <a:t>FormatFilter</a:t>
            </a:r>
            <a:r>
              <a:rPr lang="en-US" sz="1050" dirty="0">
                <a:latin typeface="Consolas" panose="020B0609020204030204" pitchFamily="49" charset="0"/>
              </a:rPr>
              <a:t>]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public class </a:t>
            </a:r>
            <a:r>
              <a:rPr lang="en-US" sz="1050" dirty="0" err="1">
                <a:latin typeface="Consolas" panose="020B0609020204030204" pitchFamily="49" charset="0"/>
              </a:rPr>
              <a:t>ProductsController</a:t>
            </a:r>
            <a:endParaRPr lang="en-US" sz="1050" dirty="0">
              <a:latin typeface="Consolas" panose="020B0609020204030204" pitchFamily="49" charset="0"/>
            </a:endParaRPr>
          </a:p>
          <a:p>
            <a:r>
              <a:rPr lang="en-US" sz="1050" dirty="0" smtClean="0">
                <a:latin typeface="Consolas" panose="020B0609020204030204" pitchFamily="49" charset="0"/>
              </a:rPr>
              <a:t>{</a:t>
            </a:r>
          </a:p>
          <a:p>
            <a:r>
              <a:rPr lang="en-US" sz="1050" dirty="0" smtClean="0">
                <a:latin typeface="Consolas" panose="020B0609020204030204" pitchFamily="49" charset="0"/>
              </a:rPr>
              <a:t>    [</a:t>
            </a:r>
            <a:r>
              <a:rPr lang="en-US" sz="1050" dirty="0" err="1" smtClean="0">
                <a:latin typeface="Consolas" panose="020B0609020204030204" pitchFamily="49" charset="0"/>
              </a:rPr>
              <a:t>HttpGet</a:t>
            </a:r>
            <a:r>
              <a:rPr lang="en-US" sz="1050" dirty="0" smtClean="0">
                <a:latin typeface="Consolas" panose="020B0609020204030204" pitchFamily="49" charset="0"/>
              </a:rPr>
              <a:t>("[</a:t>
            </a:r>
            <a:r>
              <a:rPr lang="en-US" sz="1050" dirty="0">
                <a:latin typeface="Consolas" panose="020B0609020204030204" pitchFamily="49" charset="0"/>
              </a:rPr>
              <a:t>controller]/[action]/{id}.{format?}")]</a:t>
            </a:r>
          </a:p>
          <a:p>
            <a:r>
              <a:rPr lang="en-US" sz="1050" dirty="0">
                <a:latin typeface="Consolas" panose="020B0609020204030204" pitchFamily="49" charset="0"/>
              </a:rPr>
              <a:t>    public Product </a:t>
            </a:r>
            <a:r>
              <a:rPr lang="en-US" sz="1050" dirty="0" err="1">
                <a:latin typeface="Consolas" panose="020B0609020204030204" pitchFamily="49" charset="0"/>
              </a:rPr>
              <a:t>GetById</a:t>
            </a:r>
            <a:r>
              <a:rPr lang="en-US" sz="1050" dirty="0">
                <a:latin typeface="Consolas" panose="020B0609020204030204" pitchFamily="49" charset="0"/>
              </a:rPr>
              <a:t>(</a:t>
            </a:r>
            <a:r>
              <a:rPr lang="en-US" sz="1050" dirty="0" err="1">
                <a:latin typeface="Consolas" panose="020B0609020204030204" pitchFamily="49" charset="0"/>
              </a:rPr>
              <a:t>int</a:t>
            </a:r>
            <a:r>
              <a:rPr lang="en-US" sz="1050" dirty="0">
                <a:latin typeface="Consolas" panose="020B0609020204030204" pitchFamily="49" charset="0"/>
              </a:rPr>
              <a:t> id)</a:t>
            </a:r>
          </a:p>
        </p:txBody>
      </p:sp>
    </p:spTree>
    <p:extLst>
      <p:ext uri="{BB962C8B-B14F-4D97-AF65-F5344CB8AC3E}">
        <p14:creationId xmlns:p14="http://schemas.microsoft.com/office/powerpoint/2010/main" val="3219034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3498"/>
            <a:ext cx="8229600" cy="432048"/>
          </a:xfrm>
        </p:spPr>
        <p:txBody>
          <a:bodyPr>
            <a:normAutofit fontScale="90000"/>
          </a:bodyPr>
          <a:lstStyle/>
          <a:p>
            <a:pPr algn="l"/>
            <a:r>
              <a:rPr lang="en-US" sz="3200" dirty="0" smtClean="0">
                <a:solidFill>
                  <a:srgbClr val="9AD35B"/>
                </a:solidFill>
                <a:latin typeface="Segoe UI" pitchFamily="34" charset="0"/>
                <a:ea typeface="Segoe UI" pitchFamily="34" charset="0"/>
                <a:cs typeface="Segoe UI" pitchFamily="34" charset="0"/>
              </a:rPr>
              <a:t>Configuration</a:t>
            </a:r>
            <a:endParaRPr lang="bs-Latn-BA" sz="3200" dirty="0">
              <a:solidFill>
                <a:srgbClr val="9AD35B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027783"/>
          </a:xfrm>
        </p:spPr>
        <p:txBody>
          <a:bodyPr>
            <a:noAutofit/>
          </a:bodyPr>
          <a:lstStyle/>
          <a:p>
            <a:r>
              <a:rPr lang="en-US" sz="2000" dirty="0" err="1">
                <a:solidFill>
                  <a:schemeClr val="tx2"/>
                </a:solidFill>
              </a:rPr>
              <a:t>appsettings.json</a:t>
            </a:r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 err="1">
                <a:solidFill>
                  <a:schemeClr val="tx2"/>
                </a:solidFill>
              </a:rPr>
              <a:t>appsettings.Development.json</a:t>
            </a:r>
            <a:r>
              <a:rPr lang="en-US" sz="2000" dirty="0">
                <a:solidFill>
                  <a:schemeClr val="tx2"/>
                </a:solidFill>
              </a:rPr>
              <a:t> (environment)</a:t>
            </a:r>
          </a:p>
          <a:p>
            <a:r>
              <a:rPr lang="en-US" sz="2000" dirty="0">
                <a:solidFill>
                  <a:schemeClr val="tx2"/>
                </a:solidFill>
              </a:rPr>
              <a:t>User secrets</a:t>
            </a:r>
          </a:p>
          <a:p>
            <a:r>
              <a:rPr lang="en-US" sz="2000" dirty="0">
                <a:solidFill>
                  <a:schemeClr val="tx2"/>
                </a:solidFill>
              </a:rPr>
              <a:t>Environment variables</a:t>
            </a:r>
          </a:p>
          <a:p>
            <a:r>
              <a:rPr lang="en-US" sz="2000" dirty="0">
                <a:solidFill>
                  <a:schemeClr val="tx2"/>
                </a:solidFill>
              </a:rPr>
              <a:t>Console line arguments</a:t>
            </a:r>
          </a:p>
          <a:p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dirty="0">
                <a:solidFill>
                  <a:schemeClr val="tx2"/>
                </a:solidFill>
              </a:rPr>
              <a:t>Custom - </a:t>
            </a:r>
            <a:r>
              <a:rPr lang="en-US" sz="2000" dirty="0" err="1">
                <a:solidFill>
                  <a:schemeClr val="tx2"/>
                </a:solidFill>
              </a:rPr>
              <a:t>IConfigurationBuilder</a:t>
            </a:r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364088" y="2427734"/>
            <a:ext cx="3384376" cy="156966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800" dirty="0">
                <a:latin typeface="Consolas" panose="020B0609020204030204" pitchFamily="49" charset="0"/>
              </a:rPr>
              <a:t>public class Program</a:t>
            </a:r>
          </a:p>
          <a:p>
            <a:r>
              <a:rPr lang="en-US" sz="800" dirty="0">
                <a:latin typeface="Consolas" panose="020B0609020204030204" pitchFamily="49" charset="0"/>
              </a:rPr>
              <a:t>{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public static void Main(string[] </a:t>
            </a:r>
            <a:r>
              <a:rPr lang="en-US" sz="800" dirty="0" err="1">
                <a:latin typeface="Consolas" panose="020B0609020204030204" pitchFamily="49" charset="0"/>
              </a:rPr>
              <a:t>args</a:t>
            </a:r>
            <a:r>
              <a:rPr lang="en-US" sz="800" dirty="0">
                <a:latin typeface="Consolas" panose="020B0609020204030204" pitchFamily="49" charset="0"/>
              </a:rPr>
              <a:t>)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{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    </a:t>
            </a:r>
            <a:r>
              <a:rPr lang="en-US" sz="800" dirty="0" err="1">
                <a:latin typeface="Consolas" panose="020B0609020204030204" pitchFamily="49" charset="0"/>
              </a:rPr>
              <a:t>BuildWebHost</a:t>
            </a:r>
            <a:r>
              <a:rPr lang="en-US" sz="800" dirty="0">
                <a:latin typeface="Consolas" panose="020B0609020204030204" pitchFamily="49" charset="0"/>
              </a:rPr>
              <a:t>(</a:t>
            </a:r>
            <a:r>
              <a:rPr lang="en-US" sz="800" dirty="0" err="1">
                <a:latin typeface="Consolas" panose="020B0609020204030204" pitchFamily="49" charset="0"/>
              </a:rPr>
              <a:t>args</a:t>
            </a:r>
            <a:r>
              <a:rPr lang="en-US" sz="800" dirty="0">
                <a:latin typeface="Consolas" panose="020B0609020204030204" pitchFamily="49" charset="0"/>
              </a:rPr>
              <a:t>).Run();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}</a:t>
            </a:r>
          </a:p>
          <a:p>
            <a:endParaRPr lang="en-US" sz="800" dirty="0">
              <a:latin typeface="Consolas" panose="020B0609020204030204" pitchFamily="49" charset="0"/>
            </a:endParaRPr>
          </a:p>
          <a:p>
            <a:r>
              <a:rPr lang="en-US" sz="800" dirty="0">
                <a:latin typeface="Consolas" panose="020B0609020204030204" pitchFamily="49" charset="0"/>
              </a:rPr>
              <a:t>    public static </a:t>
            </a:r>
            <a:r>
              <a:rPr lang="en-US" sz="800" dirty="0" err="1">
                <a:latin typeface="Consolas" panose="020B0609020204030204" pitchFamily="49" charset="0"/>
              </a:rPr>
              <a:t>IWebHost</a:t>
            </a:r>
            <a:r>
              <a:rPr lang="en-US" sz="800" dirty="0">
                <a:latin typeface="Consolas" panose="020B0609020204030204" pitchFamily="49" charset="0"/>
              </a:rPr>
              <a:t> </a:t>
            </a:r>
            <a:r>
              <a:rPr lang="en-US" sz="800" dirty="0" err="1">
                <a:latin typeface="Consolas" panose="020B0609020204030204" pitchFamily="49" charset="0"/>
              </a:rPr>
              <a:t>BuildWebHost</a:t>
            </a:r>
            <a:r>
              <a:rPr lang="en-US" sz="800" dirty="0">
                <a:latin typeface="Consolas" panose="020B0609020204030204" pitchFamily="49" charset="0"/>
              </a:rPr>
              <a:t>(string[] </a:t>
            </a:r>
            <a:r>
              <a:rPr lang="en-US" sz="800" dirty="0" err="1">
                <a:latin typeface="Consolas" panose="020B0609020204030204" pitchFamily="49" charset="0"/>
              </a:rPr>
              <a:t>args</a:t>
            </a:r>
            <a:r>
              <a:rPr lang="en-US" sz="800" dirty="0">
                <a:latin typeface="Consolas" panose="020B0609020204030204" pitchFamily="49" charset="0"/>
              </a:rPr>
              <a:t>) =&gt;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    </a:t>
            </a:r>
            <a:r>
              <a:rPr lang="en-US" sz="800" b="1" dirty="0" err="1">
                <a:latin typeface="Consolas" panose="020B0609020204030204" pitchFamily="49" charset="0"/>
              </a:rPr>
              <a:t>WebHost.CreateDefaultBuilder</a:t>
            </a:r>
            <a:r>
              <a:rPr lang="en-US" sz="800" b="1" dirty="0">
                <a:latin typeface="Consolas" panose="020B0609020204030204" pitchFamily="49" charset="0"/>
              </a:rPr>
              <a:t>(</a:t>
            </a:r>
            <a:r>
              <a:rPr lang="en-US" sz="800" b="1" dirty="0" err="1">
                <a:latin typeface="Consolas" panose="020B0609020204030204" pitchFamily="49" charset="0"/>
              </a:rPr>
              <a:t>args</a:t>
            </a:r>
            <a:r>
              <a:rPr lang="en-US" sz="800" b="1" dirty="0">
                <a:latin typeface="Consolas" panose="020B0609020204030204" pitchFamily="49" charset="0"/>
              </a:rPr>
              <a:t>)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        .</a:t>
            </a:r>
            <a:r>
              <a:rPr lang="en-US" sz="800" dirty="0" err="1">
                <a:latin typeface="Consolas" panose="020B0609020204030204" pitchFamily="49" charset="0"/>
              </a:rPr>
              <a:t>UseStartup</a:t>
            </a:r>
            <a:r>
              <a:rPr lang="en-US" sz="800" dirty="0">
                <a:latin typeface="Consolas" panose="020B0609020204030204" pitchFamily="49" charset="0"/>
              </a:rPr>
              <a:t>&lt;Startup&gt;()</a:t>
            </a:r>
          </a:p>
          <a:p>
            <a:r>
              <a:rPr lang="en-US" sz="800" dirty="0">
                <a:latin typeface="Consolas" panose="020B0609020204030204" pitchFamily="49" charset="0"/>
              </a:rPr>
              <a:t>            .Build();</a:t>
            </a:r>
          </a:p>
          <a:p>
            <a:r>
              <a:rPr lang="en-US" sz="800" dirty="0"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380304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805</Words>
  <Application>Microsoft Office PowerPoint</Application>
  <PresentationFormat>On-screen Show (16:9)</PresentationFormat>
  <Paragraphs>231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Consolas</vt:lpstr>
      <vt:lpstr>Segoe UI</vt:lpstr>
      <vt:lpstr>Office Theme</vt:lpstr>
      <vt:lpstr>PowerPoint Presentation</vt:lpstr>
      <vt:lpstr>PowerPoint Presentation</vt:lpstr>
      <vt:lpstr>REST(ful)</vt:lpstr>
      <vt:lpstr>ASP.NET Core 2.0</vt:lpstr>
      <vt:lpstr>Dependency Injection</vt:lpstr>
      <vt:lpstr>Middleware / Action Filters</vt:lpstr>
      <vt:lpstr>Routing</vt:lpstr>
      <vt:lpstr>Content Negotiation</vt:lpstr>
      <vt:lpstr>Configuration</vt:lpstr>
      <vt:lpstr>Logging</vt:lpstr>
      <vt:lpstr>PowerPoint Presentation</vt:lpstr>
      <vt:lpstr>Best practices</vt:lpstr>
      <vt:lpstr>Security</vt:lpstr>
      <vt:lpstr>Testing</vt:lpstr>
      <vt:lpstr>Documentation</vt:lpstr>
      <vt:lpstr>Deployment</vt:lpstr>
      <vt:lpstr>Rainbows and unicorns</vt:lpstr>
      <vt:lpstr>Limiting</vt:lpstr>
      <vt:lpstr>Versioning</vt:lpstr>
      <vt:lpstr>Monitoring</vt:lpstr>
      <vt:lpstr>Summary</vt:lpstr>
      <vt:lpstr>Further reading</vt:lpstr>
      <vt:lpstr>PowerPoint Presentation</vt:lpstr>
    </vt:vector>
  </TitlesOfParts>
  <Company>Communis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Azra</dc:creator>
  <cp:lastModifiedBy>Miroslav Popovic</cp:lastModifiedBy>
  <cp:revision>34</cp:revision>
  <dcterms:created xsi:type="dcterms:W3CDTF">2017-09-05T09:22:40Z</dcterms:created>
  <dcterms:modified xsi:type="dcterms:W3CDTF">2017-09-14T19:42:08Z</dcterms:modified>
</cp:coreProperties>
</file>

<file path=docProps/thumbnail.jpeg>
</file>